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328" r:id="rId2"/>
    <p:sldId id="316" r:id="rId3"/>
    <p:sldId id="317" r:id="rId4"/>
    <p:sldId id="320" r:id="rId5"/>
    <p:sldId id="321" r:id="rId6"/>
    <p:sldId id="289" r:id="rId7"/>
    <p:sldId id="291" r:id="rId8"/>
    <p:sldId id="324" r:id="rId9"/>
    <p:sldId id="322" r:id="rId10"/>
    <p:sldId id="262" r:id="rId11"/>
    <p:sldId id="323" r:id="rId12"/>
    <p:sldId id="326" r:id="rId13"/>
    <p:sldId id="318" r:id="rId14"/>
    <p:sldId id="276" r:id="rId15"/>
    <p:sldId id="305" r:id="rId16"/>
    <p:sldId id="314" r:id="rId17"/>
    <p:sldId id="325" r:id="rId18"/>
    <p:sldId id="270" r:id="rId19"/>
    <p:sldId id="327" r:id="rId20"/>
    <p:sldId id="278" r:id="rId21"/>
    <p:sldId id="264" r:id="rId22"/>
    <p:sldId id="309" r:id="rId23"/>
    <p:sldId id="310" r:id="rId24"/>
    <p:sldId id="275" r:id="rId25"/>
    <p:sldId id="261" r:id="rId26"/>
    <p:sldId id="265" r:id="rId27"/>
    <p:sldId id="266" r:id="rId28"/>
    <p:sldId id="311" r:id="rId29"/>
    <p:sldId id="30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4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95D2E-8384-4810-ADFB-D318BF4E0F5D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1190E-6D69-4732-B6D3-CB716BCBD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E5E844-9B26-4D51-9036-38648A947C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12-Jan-15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3200"/>
            <a:ext cx="2650434" cy="3810000"/>
          </a:xfrm>
          <a:prstGeom prst="rect">
            <a:avLst/>
          </a:prstGeom>
        </p:spPr>
      </p:pic>
      <p:pic>
        <p:nvPicPr>
          <p:cNvPr id="6" name="Picture 5" descr="dd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67000"/>
            <a:ext cx="2650434" cy="3810000"/>
          </a:xfrm>
          <a:prstGeom prst="rect">
            <a:avLst/>
          </a:prstGeom>
        </p:spPr>
      </p:pic>
      <p:pic>
        <p:nvPicPr>
          <p:cNvPr id="7" name="Picture 6" descr="dd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590800"/>
            <a:ext cx="2650434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630848"/>
            <a:ext cx="85725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15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সবাইকে শুভেচ্ছা</a:t>
            </a:r>
            <a:endParaRPr lang="en-US" sz="66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384703"/>
            <a:ext cx="8715436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কপোতাক্ষ নদ-এর চারটি মহনা থেকে বর্তমান চিত্র</a:t>
            </a:r>
            <a:endParaRPr lang="en-US" sz="44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8" y="1221362"/>
            <a:ext cx="3689307" cy="2383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Halim\Desktop\Cell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3971108" cy="2493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Halim\Desktop\Cell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683" y="3871508"/>
            <a:ext cx="4034128" cy="2500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:\Users\Halim\Desktop\Cell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786190"/>
            <a:ext cx="3737640" cy="2643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63889" y="3429000"/>
            <a:ext cx="194421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কপোতাক্ষ নদ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81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752600"/>
            <a:ext cx="8784976" cy="27853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115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কপোতাক্ষ নদ</a:t>
            </a:r>
            <a:endParaRPr lang="en-US" sz="115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60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             </a:t>
            </a:r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---</a:t>
            </a:r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76200"/>
            <a:ext cx="3917032" cy="132343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শিখন</a:t>
            </a:r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ফল</a:t>
            </a:r>
            <a:endParaRPr lang="en-US" sz="8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016" y="2875583"/>
            <a:ext cx="8964488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কবি পরিচিতি বলতে পারবে।</a:t>
            </a:r>
            <a:endParaRPr lang="bn-BD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6" y="3717032"/>
            <a:ext cx="8964488" cy="13234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q"/>
            </a:pP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সনেট বা চতুর্দশপদী কবিতা কাকে বলে বলতে পারবে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016" y="5150802"/>
            <a:ext cx="8964488" cy="144655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q"/>
            </a:pPr>
            <a:r>
              <a:rPr lang="bn-BD" sz="36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‘কপোতাক্ষ নদ’ কবিতার প্রথম আট চরণের মর্মকথা বলতে পারবে।</a:t>
            </a:r>
            <a:endParaRPr lang="bn-BD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795463"/>
            <a:ext cx="5256584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  <a:endParaRPr lang="bn-BD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 rot="19208209">
            <a:off x="5974166" y="1518707"/>
            <a:ext cx="2103088" cy="157130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জন্মস্থান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 rot="2067399">
            <a:off x="1634832" y="1212487"/>
            <a:ext cx="2065218" cy="1371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মৃত্যু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9552" y="2895600"/>
            <a:ext cx="2356048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রচনা সমগ্র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 rot="1002431">
            <a:off x="1600200" y="4925935"/>
            <a:ext cx="2133600" cy="1371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বাংলা কাব্যে প্রবর্তন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করেন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61771" y="830704"/>
            <a:ext cx="2133600" cy="1371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জন্ম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 rot="21291450">
            <a:off x="4781577" y="5373518"/>
            <a:ext cx="2133600" cy="1371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খ্রিস্টধর্মে দীক্ষিত</a:t>
            </a:r>
            <a:endParaRPr lang="en-US" sz="3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 rot="21339073">
            <a:off x="6142094" y="3711781"/>
            <a:ext cx="2114747" cy="1371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পিতার ও মাতার নাম</a:t>
            </a:r>
            <a:r>
              <a:rPr lang="bn-BD" sz="1000" dirty="0" smtClean="0"/>
              <a:t> </a:t>
            </a:r>
            <a:endParaRPr lang="en-US" sz="1000" dirty="0"/>
          </a:p>
        </p:txBody>
      </p:sp>
      <p:sp>
        <p:nvSpPr>
          <p:cNvPr id="28" name="Right Arrow 27"/>
          <p:cNvSpPr/>
          <p:nvPr/>
        </p:nvSpPr>
        <p:spPr>
          <a:xfrm rot="16476998">
            <a:off x="4534228" y="2438620"/>
            <a:ext cx="326702" cy="3322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0267486">
            <a:off x="5490771" y="3012121"/>
            <a:ext cx="326702" cy="332232"/>
          </a:xfrm>
          <a:prstGeom prst="rightArrow">
            <a:avLst>
              <a:gd name="adj1" fmla="val 50000"/>
              <a:gd name="adj2" fmla="val 6216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3972815">
            <a:off x="3496686" y="2845313"/>
            <a:ext cx="326702" cy="3322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1253005">
            <a:off x="3068411" y="3991145"/>
            <a:ext cx="326702" cy="3322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8338958">
            <a:off x="3497919" y="4935342"/>
            <a:ext cx="326702" cy="3322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008090">
            <a:off x="5634550" y="3980331"/>
            <a:ext cx="408242" cy="34657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964601">
            <a:off x="5433166" y="4863165"/>
            <a:ext cx="326702" cy="3322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657600" y="762000"/>
            <a:ext cx="2474985" cy="1447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১৮২৪ খ্রিস্টাব্দের  ২ জানুয়ারি।</a:t>
            </a:r>
            <a:endParaRPr lang="en-US" sz="2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Oval 35"/>
          <p:cNvSpPr/>
          <p:nvPr/>
        </p:nvSpPr>
        <p:spPr>
          <a:xfrm rot="19422455">
            <a:off x="5727522" y="1552640"/>
            <a:ext cx="2422903" cy="159826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যশোর জেলার সাগরদাঁড়ি গ্রাম।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84168" y="3581400"/>
            <a:ext cx="2304255" cy="163963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রাজ নারায়ন দত্ত ও জাহ্নবী দেবী। </a:t>
            </a:r>
            <a:endParaRPr lang="en-US" sz="2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 rot="21098479">
            <a:off x="4646783" y="5190554"/>
            <a:ext cx="2417854" cy="15272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১৮৪২ খ্রিস্টাব্দের ৯ ফেব্রুয়ারি।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1047245">
            <a:off x="1571501" y="4874515"/>
            <a:ext cx="2182075" cy="147085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অমিত্রাক্ষর ছন্দ ও সনেট।   </a:t>
            </a:r>
            <a:endParaRPr lang="en-US" sz="2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23528" y="2780928"/>
            <a:ext cx="2569840" cy="15415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মেঘনাদবধ কাব্য, তিলোত্তমা কাব্য, বীরঙ্গনা কাব্য, চতুর্দশপদী কবিতাবলি প্রভৃতি।</a:t>
            </a:r>
            <a:endParaRPr lang="en-US" sz="2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Oval 40"/>
          <p:cNvSpPr/>
          <p:nvPr/>
        </p:nvSpPr>
        <p:spPr>
          <a:xfrm rot="2337472">
            <a:off x="1462152" y="1031753"/>
            <a:ext cx="2308222" cy="153392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১৮৭৩ </a:t>
            </a:r>
            <a:r>
              <a:rPr lang="bn-BD" sz="2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খ্রিস্টাব্দের  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২৯ জুন।</a:t>
            </a:r>
            <a:endParaRPr lang="en-US" sz="2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743200" y="0"/>
            <a:ext cx="42672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97078"/>
            <a:ext cx="1925635" cy="22407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818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1552" y="345430"/>
            <a:ext cx="652080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চিত্রে কী দেখানো হয়েছে?</a:t>
            </a:r>
            <a:endParaRPr lang="en-US" sz="5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7" name="Picture 3" descr="C:\Users\DOEL\Desktop\297879_193863777361839_69855396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0"/>
            <a:ext cx="8001056" cy="462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73422"/>
            <a:ext cx="878497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মাইকেল মধুসূদন দত্তের অমর কীর্তি কী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8"/>
            <a:ext cx="8784975" cy="54005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025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260648"/>
            <a:ext cx="900903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কবি ও কপোতাক্ষ নদ কবিতা সম্পর্কে আরো কিছু কথা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62" y="4365104"/>
            <a:ext cx="9017068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K‡cvZvÿ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b`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KweZvwU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Kwei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iwPZ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PZz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`©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kc`x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KweZvejx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Kv‡e¨i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AšÍM©Z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bn-BD" sz="3200" dirty="0" smtClean="0">
              <a:solidFill>
                <a:srgbClr val="C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1980129"/>
            <a:ext cx="9009034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200" dirty="0" err="1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K‡cvZvÿ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b`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KweZvwU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m‡bU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ev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PZz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`©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kc`x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KweZv</a:t>
            </a:r>
            <a:r>
              <a:rPr lang="en-US" sz="3200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bn-BD" sz="3200" dirty="0" smtClean="0">
              <a:solidFill>
                <a:srgbClr val="C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636912"/>
            <a:ext cx="9036496" cy="15696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PŠÏ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PiY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mgwš^Z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fvemsnZ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we‡kl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ai‡bi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KweZv‡K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m‡bU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hvi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AvU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Pi‡Yi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¯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ÍeK‡K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AóK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cieZ©x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Qq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Pi‡Yi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¯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ÍeK‡K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lUK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ejv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5" y="1268760"/>
            <a:ext cx="9001001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gaym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~`b `Ë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evsjv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mvwn‡Z¨i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mv_©K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m‡bU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jLK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46" y="5589240"/>
            <a:ext cx="8973884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200" dirty="0" err="1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Zuvi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iwPZ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cÖKvwkZ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MÖ‡š’i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bvg</a:t>
            </a:r>
            <a:r>
              <a:rPr lang="en-US" sz="32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Captive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Ladie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(1849), Captive- </a:t>
            </a:r>
            <a:r>
              <a:rPr lang="en-US" sz="32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ew</a:t>
            </a:r>
            <a:r>
              <a:rPr lang="en-US" sz="3200" dirty="0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›`|</a:t>
            </a:r>
            <a:endParaRPr lang="en-US" sz="3200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85860"/>
            <a:ext cx="8568952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কবিতার প্রথম আট চরণের মর্মকথা ও আলোচনা</a:t>
            </a:r>
            <a:endParaRPr lang="en-US" sz="8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636912"/>
            <a:ext cx="7704856" cy="14465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সরব পাঠ </a:t>
            </a:r>
            <a:endParaRPr lang="en-US" sz="8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809417"/>
            <a:ext cx="7704856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5867400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কিছু গুরুত্বপূর্ণ শব্দার্থ</a:t>
            </a:r>
            <a:r>
              <a:rPr lang="bn-BD" sz="7200" dirty="0" smtClean="0">
                <a:solidFill>
                  <a:srgbClr val="FF0000"/>
                </a:solidFill>
              </a:rPr>
              <a:t> </a:t>
            </a:r>
            <a:r>
              <a:rPr lang="bn-BD" sz="6600" dirty="0" smtClean="0">
                <a:solidFill>
                  <a:srgbClr val="FF0000"/>
                </a:solidFill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286000"/>
            <a:ext cx="2819400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সতত= 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3729608" y="2286000"/>
            <a:ext cx="5162872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সর্বদা, সব সময়।</a:t>
            </a:r>
            <a:endParaRPr lang="bn-BD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276600"/>
            <a:ext cx="2819400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বিরলে=</a:t>
            </a:r>
            <a:endParaRPr lang="en-US" sz="5400" dirty="0"/>
          </a:p>
        </p:txBody>
      </p:sp>
      <p:sp>
        <p:nvSpPr>
          <p:cNvPr id="7" name="Rectangle 6"/>
          <p:cNvSpPr/>
          <p:nvPr/>
        </p:nvSpPr>
        <p:spPr>
          <a:xfrm>
            <a:off x="3729608" y="3276600"/>
            <a:ext cx="5162872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একান্ন নিরিবিলিতে।</a:t>
            </a:r>
            <a:endParaRPr lang="bn-BD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4191000"/>
            <a:ext cx="2819400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নিশা=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3729608" y="4189863"/>
            <a:ext cx="5162872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রাত্রি, রাত।</a:t>
            </a:r>
            <a:endParaRPr lang="bn-BD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5148616"/>
            <a:ext cx="2819400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কলকলে=</a:t>
            </a:r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3729608" y="5148616"/>
            <a:ext cx="5162872" cy="762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জলপ্রবাহের মৃদু মধুর ধ্বনি।</a:t>
            </a:r>
            <a:endParaRPr lang="bn-BD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6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bn-BD" sz="9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60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D:\Sultanshahi K. High School\Teacher's Personal\Tusar Kanti\Photo\Tusar Kan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071688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371600"/>
            <a:ext cx="91440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bn-BD" sz="66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bn-BD" sz="66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bn-BD" sz="6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তুষার কান্তি সিকদার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bn-BD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সহকারি শিক্ষক (বাংলা)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সুলতানশাহী কেকানিয়া মাধ্যমিক বিদ্যালয়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সুলতানশাহী, গোপালগঞ্জ।</a:t>
            </a:r>
            <a:endParaRPr lang="it-IT" sz="4000" b="1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24936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+mj-lt"/>
                <a:cs typeface="+mj-cs"/>
              </a:rPr>
              <a:t>সতত, হে নদ, তুমি পড় মোর মনে!</a:t>
            </a:r>
          </a:p>
          <a:p>
            <a:pPr algn="ctr"/>
            <a:r>
              <a:rPr lang="bn-BD" sz="4800" dirty="0" smtClean="0">
                <a:solidFill>
                  <a:srgbClr val="FF0000"/>
                </a:solidFill>
                <a:latin typeface="+mj-lt"/>
                <a:cs typeface="+mj-cs"/>
              </a:rPr>
              <a:t>সতত তোমার কথা ভাবি এ বিরলে;</a:t>
            </a:r>
            <a:endParaRPr lang="en-US" sz="48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25505"/>
            <a:ext cx="8352928" cy="4037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67544" y="5796553"/>
            <a:ext cx="385765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solidFill>
                  <a:srgbClr val="FF0000"/>
                </a:solidFill>
              </a:rPr>
              <a:t>তোমার কথা ভাবি এ বিরলে</a:t>
            </a:r>
            <a:endParaRPr lang="en-US" sz="32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6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119" y="428259"/>
            <a:ext cx="8072494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mZZ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(†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hgwZ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jvK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wbkvi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¯^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c‡b</a:t>
            </a:r>
            <a:endParaRPr lang="en-US" sz="5400" dirty="0" smtClean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kv‡b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gvqv-gš¿aŸwb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)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Ze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KjK‡j</a:t>
            </a:r>
            <a:endParaRPr lang="en-US" sz="5400" dirty="0" smtClean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RyovB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G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åvwšÍi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Qj‡b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!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C:\Users\Sheuly\Desktop\fraction\imaesd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00438"/>
            <a:ext cx="8072493" cy="307183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2857488" y="3500438"/>
            <a:ext cx="55721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cs typeface="+mj-cs"/>
              </a:rPr>
              <a:t>নিশার</a:t>
            </a:r>
            <a:r>
              <a:rPr lang="en-US" sz="3200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+mj-cs"/>
              </a:rPr>
              <a:t>স্বপনে</a:t>
            </a:r>
            <a:r>
              <a:rPr lang="en-US" sz="3200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+mj-cs"/>
              </a:rPr>
              <a:t>শোনে</a:t>
            </a:r>
            <a:r>
              <a:rPr lang="en-US" sz="3200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+mj-cs"/>
              </a:rPr>
              <a:t>মায়া-মন্ত্রধ্বনি</a:t>
            </a:r>
            <a:endParaRPr lang="en-US" sz="32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036364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57166"/>
            <a:ext cx="835824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eû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†`‡k †`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wLqvwQ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eû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b`-`‡j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,</a:t>
            </a:r>
          </a:p>
          <a:p>
            <a:pPr algn="ctr"/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wKš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‘ G †¯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œ‡ni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Z…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òv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wg‡U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Kvi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R‡j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357430"/>
            <a:ext cx="3706683" cy="4071966"/>
          </a:xfrm>
          <a:prstGeom prst="roundRect">
            <a:avLst>
              <a:gd name="adj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26" y="2357430"/>
            <a:ext cx="4246777" cy="4071966"/>
          </a:xfrm>
          <a:prstGeom prst="roundRect">
            <a:avLst>
              <a:gd name="adj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4857752" y="5844621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K‡cvZvÿ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b`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458" y="5701745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d«v‡Ýi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eªvwmj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b`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326" y="637612"/>
            <a:ext cx="8164285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`y»-‡¯ª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v‡Zvi~cx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Zzwg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Rb¥f‚wg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-¯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Í‡b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|</a:t>
            </a:r>
            <a:endParaRPr lang="bn-BD" sz="5400" dirty="0" smtClean="0">
              <a:solidFill>
                <a:srgbClr val="7030A0"/>
              </a:solidFill>
              <a:latin typeface="SutonnyMJ" pitchFamily="2" charset="0"/>
              <a:cs typeface="NikoshBAN" pitchFamily="2" charset="0"/>
            </a:endParaRPr>
          </a:p>
        </p:txBody>
      </p:sp>
      <p:pic>
        <p:nvPicPr>
          <p:cNvPr id="1030" name="Picture 6" descr="C:\Users\Sheuly\Desktop\fraction\imagesd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72815"/>
            <a:ext cx="4071966" cy="43575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0034" y="6228601"/>
            <a:ext cx="4071966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`y»-‡¯ª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v‡Zvi~cx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K‡cvZvÿ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b`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3" y="6215082"/>
            <a:ext cx="385958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`y»-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i~cx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gvZv</a:t>
            </a:r>
            <a:r>
              <a:rPr lang="en-US" sz="32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00245"/>
            <a:ext cx="3859587" cy="43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377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642917"/>
            <a:ext cx="6629400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+mj-lt"/>
              </a:rPr>
              <a:t>জোড়ায়</a:t>
            </a:r>
            <a:r>
              <a:rPr lang="en-US" sz="8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+mj-lt"/>
              </a:rPr>
              <a:t>কাজ</a:t>
            </a:r>
            <a:endParaRPr lang="en-US" sz="8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2420888"/>
            <a:ext cx="8496944" cy="27515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n-BD" sz="3600" dirty="0" smtClean="0">
                <a:solidFill>
                  <a:srgbClr val="002060"/>
                </a:solidFill>
                <a:cs typeface="NikoshBAN" pitchFamily="2" charset="0"/>
              </a:rPr>
              <a:t>১। মাইকেল মধুসূদন দত্তের জন্ম ও মৃত্যু কত খ্রিস্টাব্দে?</a:t>
            </a:r>
            <a:endParaRPr lang="en-US" sz="3600" dirty="0" smtClean="0">
              <a:solidFill>
                <a:srgbClr val="002060"/>
              </a:solidFill>
              <a:cs typeface="SutonnyMJ" pitchFamily="2" charset="0"/>
            </a:endParaRPr>
          </a:p>
          <a:p>
            <a:pPr>
              <a:lnSpc>
                <a:spcPct val="120000"/>
              </a:lnSpc>
            </a:pPr>
            <a:r>
              <a:rPr lang="bn-BD" sz="3600" dirty="0" smtClean="0">
                <a:solidFill>
                  <a:srgbClr val="002060"/>
                </a:solidFill>
                <a:cs typeface="+mj-cs"/>
              </a:rPr>
              <a:t>২। কপোতাক্ষ নদ কবিতাটি কোন গ্রন্থ থেকে নেওয়া হয়েছে?</a:t>
            </a:r>
            <a:endParaRPr lang="en-US" sz="3600" dirty="0" smtClean="0">
              <a:solidFill>
                <a:srgbClr val="002060"/>
              </a:solidFill>
              <a:cs typeface="+mj-cs"/>
            </a:endParaRPr>
          </a:p>
          <a:p>
            <a:pPr>
              <a:lnSpc>
                <a:spcPct val="120000"/>
              </a:lnSpc>
            </a:pPr>
            <a:r>
              <a:rPr lang="bn-BD" sz="3600" dirty="0" smtClean="0">
                <a:solidFill>
                  <a:srgbClr val="002060"/>
                </a:solidFill>
                <a:cs typeface="+mj-cs"/>
              </a:rPr>
              <a:t>৩। </a:t>
            </a:r>
            <a:r>
              <a:rPr lang="bn-BD" sz="3600" dirty="0">
                <a:solidFill>
                  <a:srgbClr val="002060"/>
                </a:solidFill>
                <a:cs typeface="NikoshBAN" pitchFamily="2" charset="0"/>
              </a:rPr>
              <a:t>মাইকেল মধুসূদন </a:t>
            </a:r>
            <a:r>
              <a:rPr lang="bn-BD" sz="3600" dirty="0" smtClean="0">
                <a:solidFill>
                  <a:srgbClr val="002060"/>
                </a:solidFill>
                <a:cs typeface="NikoshBAN" pitchFamily="2" charset="0"/>
              </a:rPr>
              <a:t>দত্তের অমর কীর্তি কী?</a:t>
            </a:r>
            <a:endParaRPr lang="en-US" sz="3600" dirty="0" smtClean="0">
              <a:solidFill>
                <a:srgbClr val="002060"/>
              </a:solidFill>
              <a:cs typeface="+mj-cs"/>
            </a:endParaRPr>
          </a:p>
          <a:p>
            <a:pPr>
              <a:lnSpc>
                <a:spcPct val="120000"/>
              </a:lnSpc>
            </a:pPr>
            <a:r>
              <a:rPr lang="bn-BD" sz="3600" dirty="0" smtClean="0">
                <a:solidFill>
                  <a:srgbClr val="002060"/>
                </a:solidFill>
                <a:latin typeface="+mj-lt"/>
                <a:cs typeface="+mj-cs"/>
              </a:rPr>
              <a:t>৪। সতত শব্দের অর্থ কী?</a:t>
            </a:r>
            <a:endParaRPr lang="bn-BD" sz="3600" dirty="0">
              <a:solidFill>
                <a:srgbClr val="00206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97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4597" y="666203"/>
            <a:ext cx="6286544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7030A0"/>
                </a:solidFill>
                <a:latin typeface="+mj-lt"/>
              </a:rPr>
              <a:t>উত্তরগুলো মিলিয়ে নাও-</a:t>
            </a:r>
            <a:endParaRPr lang="en-US" sz="6600" dirty="0">
              <a:solidFill>
                <a:srgbClr val="7030A0"/>
              </a:solidFill>
              <a:latin typeface="+mj-lt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303215"/>
            <a:ext cx="7632848" cy="255454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2060"/>
                </a:solidFill>
              </a:rPr>
              <a:t>১। ১৮২৪ ও ১৮৭৩ খ্রিস্টাব্দ।</a:t>
            </a:r>
            <a:endParaRPr lang="en-US" sz="4000" dirty="0" smtClean="0">
              <a:solidFill>
                <a:srgbClr val="002060"/>
              </a:solidFill>
            </a:endParaRPr>
          </a:p>
          <a:p>
            <a:r>
              <a:rPr lang="bn-BD" sz="4000" dirty="0" smtClean="0">
                <a:solidFill>
                  <a:srgbClr val="002060"/>
                </a:solidFill>
                <a:latin typeface="+mj-lt"/>
              </a:rPr>
              <a:t>২। </a:t>
            </a:r>
            <a:r>
              <a:rPr lang="en-US" sz="40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PZz</a:t>
            </a:r>
            <a:r>
              <a:rPr lang="en-US" sz="40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`©</a:t>
            </a:r>
            <a:r>
              <a:rPr lang="en-US" sz="40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kc`x</a:t>
            </a:r>
            <a:r>
              <a:rPr lang="en-US" sz="4000" dirty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KweZvejx</a:t>
            </a:r>
            <a:r>
              <a:rPr lang="bn-BD" sz="4000" dirty="0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।</a:t>
            </a:r>
            <a:endParaRPr lang="en-US" sz="4000" dirty="0" smtClean="0">
              <a:solidFill>
                <a:srgbClr val="002060"/>
              </a:solidFill>
              <a:latin typeface="+mj-lt"/>
            </a:endParaRPr>
          </a:p>
          <a:p>
            <a:r>
              <a:rPr lang="bn-BD" sz="4000" dirty="0" smtClean="0">
                <a:solidFill>
                  <a:srgbClr val="002060"/>
                </a:solidFill>
                <a:latin typeface="+mj-lt"/>
              </a:rPr>
              <a:t>৩। মেঘনাদবধ কাব্য। </a:t>
            </a:r>
            <a:endParaRPr lang="en-US" sz="4000" dirty="0" smtClean="0">
              <a:solidFill>
                <a:srgbClr val="002060"/>
              </a:solidFill>
              <a:latin typeface="+mj-lt"/>
            </a:endParaRPr>
          </a:p>
          <a:p>
            <a:r>
              <a:rPr lang="bn-BD" sz="4000" dirty="0" smtClean="0">
                <a:solidFill>
                  <a:srgbClr val="002060"/>
                </a:solidFill>
                <a:latin typeface="SutonnyMJ" pitchFamily="2" charset="0"/>
              </a:rPr>
              <a:t>৪। সর্বদা।</a:t>
            </a:r>
            <a:endParaRPr lang="en-US" sz="4000" dirty="0" smtClean="0">
              <a:solidFill>
                <a:srgbClr val="002060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1331640" y="571480"/>
            <a:ext cx="6264696" cy="114300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9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96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774538"/>
            <a:ext cx="8352928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4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সনেট ব চতুর্দশপদী কবিতা কাকে বলে? </a:t>
            </a:r>
            <a:endParaRPr lang="bn-BD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99" y="1990581"/>
            <a:ext cx="1828800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ক-</a:t>
            </a:r>
            <a:r>
              <a:rPr lang="en-US" sz="4000" b="1" dirty="0" err="1" smtClean="0">
                <a:solidFill>
                  <a:srgbClr val="002060"/>
                </a:solidFill>
              </a:rPr>
              <a:t>দল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438" y="4377298"/>
            <a:ext cx="181629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>
                <a:solidFill>
                  <a:srgbClr val="FF0000"/>
                </a:solidFill>
              </a:rPr>
              <a:t>খ</a:t>
            </a:r>
            <a:r>
              <a:rPr lang="en-US" sz="4000" b="1" dirty="0" smtClean="0">
                <a:solidFill>
                  <a:srgbClr val="FF0000"/>
                </a:solidFill>
              </a:rPr>
              <a:t>-</a:t>
            </a:r>
            <a:r>
              <a:rPr lang="en-US" sz="4000" b="1" dirty="0" err="1" smtClean="0">
                <a:solidFill>
                  <a:srgbClr val="FF0000"/>
                </a:solidFill>
              </a:rPr>
              <a:t>দল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743" y="5229200"/>
            <a:ext cx="8352928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সনেট কবিতার দুইটি বৈশিষ্ট্য লেখ।</a:t>
            </a:r>
            <a:endParaRPr lang="bn-BD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76872"/>
            <a:ext cx="9144000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n-BD" sz="3600" dirty="0" smtClean="0">
                <a:solidFill>
                  <a:schemeClr val="accent1"/>
                </a:solidFill>
                <a:latin typeface="SutonnyMJ" pitchFamily="2" charset="0"/>
                <a:cs typeface="+mj-cs"/>
              </a:rPr>
              <a:t>১। </a:t>
            </a:r>
            <a:r>
              <a:rPr lang="bn-BD" sz="3600" dirty="0" smtClean="0">
                <a:solidFill>
                  <a:schemeClr val="accent1"/>
                </a:solidFill>
                <a:cs typeface="+mj-cs"/>
              </a:rPr>
              <a:t>কপোতাক্ষ নদ কবিতার প্রথম আট চরণের স্তবককে কী বলে ?</a:t>
            </a:r>
            <a:r>
              <a:rPr lang="en-US" sz="3600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bn-BD" sz="3600" dirty="0" smtClean="0">
              <a:solidFill>
                <a:schemeClr val="accent1"/>
              </a:solidFill>
              <a:latin typeface="SutonnyMJ" pitchFamily="2" charset="0"/>
              <a:cs typeface="SutonnyMJ" pitchFamily="2" charset="0"/>
            </a:endParaRPr>
          </a:p>
          <a:p>
            <a:pPr>
              <a:lnSpc>
                <a:spcPct val="150000"/>
              </a:lnSpc>
            </a:pPr>
            <a:r>
              <a:rPr lang="bn-BD" sz="3600" dirty="0" smtClean="0">
                <a:solidFill>
                  <a:srgbClr val="7030A0"/>
                </a:solidFill>
              </a:rPr>
              <a:t>২। এই কবিতার শেষ ছয় চরণের </a:t>
            </a:r>
            <a:r>
              <a:rPr lang="bn-BD" sz="3600" dirty="0">
                <a:solidFill>
                  <a:srgbClr val="7030A0"/>
                </a:solidFill>
              </a:rPr>
              <a:t>স্তবককে কী বলে ?</a:t>
            </a:r>
            <a:r>
              <a:rPr lang="en-US" sz="3600" dirty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bn-BD" sz="3600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  <a:p>
            <a:pPr>
              <a:lnSpc>
                <a:spcPct val="150000"/>
              </a:lnSpc>
            </a:pPr>
            <a:r>
              <a:rPr lang="bn-BD" sz="3600" dirty="0" smtClean="0">
                <a:solidFill>
                  <a:srgbClr val="002060"/>
                </a:solidFill>
                <a:latin typeface="+mj-lt"/>
                <a:cs typeface="+mj-cs"/>
              </a:rPr>
              <a:t>৩। বাংলা সনেট কবিতার জনক কে? </a:t>
            </a:r>
          </a:p>
          <a:p>
            <a:pPr>
              <a:lnSpc>
                <a:spcPct val="150000"/>
              </a:lnSpc>
            </a:pPr>
            <a:r>
              <a:rPr lang="bn-BD" sz="3600" dirty="0" smtClean="0">
                <a:solidFill>
                  <a:srgbClr val="FF0000"/>
                </a:solidFill>
                <a:latin typeface="+mj-lt"/>
                <a:cs typeface="+mj-cs"/>
              </a:rPr>
              <a:t>৪। মাইকেল মধুসূদন দত্ত কত খ্রিস্টাব্দে খ্রিস্টধর্মে দীক্ষিত হন? </a:t>
            </a:r>
            <a:endParaRPr lang="en-US" sz="36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Round Same Side Corner Rectangle 2"/>
          <p:cNvSpPr/>
          <p:nvPr/>
        </p:nvSpPr>
        <p:spPr>
          <a:xfrm>
            <a:off x="2411760" y="404664"/>
            <a:ext cx="4536504" cy="1561376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BD" sz="115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285993"/>
            <a:ext cx="8856984" cy="28007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SutonnyMJ" pitchFamily="2" charset="0"/>
                <a:cs typeface="+mj-cs"/>
              </a:rPr>
              <a:t>1| </a:t>
            </a:r>
            <a:r>
              <a:rPr lang="bn-BD" sz="4400" dirty="0" smtClean="0">
                <a:solidFill>
                  <a:srgbClr val="002060"/>
                </a:solidFill>
                <a:latin typeface="SutonnyMJ" pitchFamily="2" charset="0"/>
                <a:cs typeface="+mj-cs"/>
              </a:rPr>
              <a:t>মধুময় স্মৃতিগুলো আমাকে কাঁদায়,</a:t>
            </a:r>
            <a:endParaRPr lang="en-US" sz="4400" dirty="0" smtClean="0">
              <a:solidFill>
                <a:srgbClr val="002060"/>
              </a:solidFill>
              <a:latin typeface="SutonnyMJ" pitchFamily="2" charset="0"/>
              <a:cs typeface="+mj-cs"/>
            </a:endParaRPr>
          </a:p>
          <a:p>
            <a:r>
              <a:rPr lang="en-US" sz="4400" dirty="0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   </a:t>
            </a:r>
            <a:r>
              <a:rPr lang="bn-BD" sz="4400" dirty="0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+mj-lt"/>
              </a:rPr>
              <a:t>তবু দেশে আর নাহি ফিরা হয়।</a:t>
            </a:r>
            <a:endParaRPr lang="en-US" sz="4400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bn-BD" sz="4400" dirty="0" smtClean="0">
                <a:solidFill>
                  <a:srgbClr val="002060"/>
                </a:solidFill>
              </a:rPr>
              <a:t>-এই লাইন দুটি </a:t>
            </a:r>
            <a:r>
              <a:rPr lang="bn-BD" sz="4400" b="1" dirty="0" smtClean="0">
                <a:solidFill>
                  <a:srgbClr val="002060"/>
                </a:solidFill>
              </a:rPr>
              <a:t>‘কপোতাক্ষ নদ’ </a:t>
            </a:r>
            <a:r>
              <a:rPr lang="bn-BD" sz="4400" dirty="0" smtClean="0">
                <a:solidFill>
                  <a:srgbClr val="002060"/>
                </a:solidFill>
              </a:rPr>
              <a:t>কবিতার আলোকে বিশ্লেষণ করো।</a:t>
            </a:r>
            <a:endParaRPr lang="bn-IN" sz="4400" dirty="0" smtClean="0">
              <a:solidFill>
                <a:srgbClr val="002060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1403648" y="642918"/>
            <a:ext cx="5544616" cy="114300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9600" b="1" dirty="0" smtClean="0">
                <a:solidFill>
                  <a:srgbClr val="7030A0"/>
                </a:solidFill>
                <a:cs typeface="+mj-cs"/>
              </a:rPr>
              <a:t>বাড়ির কাজ</a:t>
            </a:r>
            <a:endParaRPr lang="en-US" sz="9600" b="1" dirty="0">
              <a:solidFill>
                <a:srgbClr val="7030A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7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36" y="1988840"/>
            <a:ext cx="7498080" cy="16760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n-BD" sz="11500" dirty="0" smtClean="0">
                <a:solidFill>
                  <a:srgbClr val="002060"/>
                </a:solidFill>
                <a:latin typeface="SutonnyMJ" pitchFamily="2" charset="0"/>
              </a:rPr>
              <a:t>সবাইকে ধন্যবাদ</a:t>
            </a:r>
            <a:endParaRPr lang="en-US" sz="11500" dirty="0">
              <a:solidFill>
                <a:srgbClr val="002060"/>
              </a:solidFill>
              <a:latin typeface="SutonnyMJ" pitchFamily="2" charset="0"/>
            </a:endParaRPr>
          </a:p>
        </p:txBody>
      </p:sp>
      <p:pic>
        <p:nvPicPr>
          <p:cNvPr id="29698" name="Picture 2" descr="J:\pink-butterfly-source_04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0716">
            <a:off x="-224255" y="1059814"/>
            <a:ext cx="1787660" cy="1385888"/>
          </a:xfrm>
          <a:prstGeom prst="rect">
            <a:avLst/>
          </a:prstGeom>
          <a:noFill/>
        </p:spPr>
      </p:pic>
      <p:pic>
        <p:nvPicPr>
          <p:cNvPr id="4" name="Picture 2" descr="J:\pink-butterfly-source_04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0716">
            <a:off x="-71856" y="2736213"/>
            <a:ext cx="1787660" cy="1385888"/>
          </a:xfrm>
          <a:prstGeom prst="rect">
            <a:avLst/>
          </a:prstGeom>
          <a:noFill/>
        </p:spPr>
      </p:pic>
      <p:pic>
        <p:nvPicPr>
          <p:cNvPr id="5" name="Picture 2" descr="J:\pink-butterfly-source_04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0716">
            <a:off x="1528344" y="3422013"/>
            <a:ext cx="1787660" cy="1385888"/>
          </a:xfrm>
          <a:prstGeom prst="rect">
            <a:avLst/>
          </a:prstGeom>
          <a:noFill/>
        </p:spPr>
      </p:pic>
      <p:pic>
        <p:nvPicPr>
          <p:cNvPr id="6" name="Picture 2" descr="J:\pink-butterfly-source_04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0716">
            <a:off x="80545" y="4793612"/>
            <a:ext cx="1787660" cy="1385888"/>
          </a:xfrm>
          <a:prstGeom prst="rect">
            <a:avLst/>
          </a:prstGeom>
          <a:noFill/>
        </p:spPr>
      </p:pic>
      <p:pic>
        <p:nvPicPr>
          <p:cNvPr id="7" name="Picture 2" descr="J:\pink-butterfly-source_04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0716">
            <a:off x="2671344" y="5327014"/>
            <a:ext cx="1787660" cy="1385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10185 C 0.52083 -0.42662 0.95173 -0.75185 0.94184 -0.87592 C 0.93194 -1 0.02968 -0.97662 0.03055 -0.84583 C 0.03142 -0.71505 0.94236 -0.22361 0.9467 -0.09097 C 0.95104 0.04167 0.19409 -0.04259 0.05625 -0.05023 C -0.0816 -0.05787 0.10746 -0.125 0.11927 -0.13611 C 0.13107 -0.14722 0.12534 -0.12222 0.12725 -0.1169 C 0.12916 -0.11157 0.12986 -0.10787 0.13055 -0.10393 " pathEditMode="relative" rAng="0" ptsTypes="aaaaaaaA">
                                      <p:cBhvr>
                                        <p:cTn id="6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9815 C 0.4125 -0.22685 0.84341 -0.55185 0.83351 -0.67593 C 0.82362 -0.8 -0.07864 -0.77662 -0.07777 -0.6456 C -0.07691 -0.51505 0.83403 -0.02361 0.83837 0.10903 C 0.84271 0.24167 0.08577 0.15741 -0.05208 0.14977 C -0.18993 0.14213 -0.00086 0.075 0.01094 0.06389 C 0.02275 0.05278 0.01702 0.07778 0.01893 0.0831 C 0.02084 0.08843 0.02153 0.09213 0.02223 0.09606 " pathEditMode="relative" rAng="0" ptsTypes="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43073 -0.325 0.86163 -0.65 0.85174 -0.77407 C 0.84184 -0.89815 -0.06042 -0.87477 -0.05955 -0.74398 C -0.05868 -0.61319 0.85226 -0.12176 0.8566 0.01088 C 0.86094 0.14352 0.10399 0.05926 -0.03385 0.05162 C -0.1717 0.04398 0.01736 -0.02315 0.02917 -0.03426 C 0.04097 -0.04537 0.03524 -0.02037 0.03715 -0.01504 C 0.03906 -0.00972 0.03976 -0.00602 0.04045 -0.00208 " pathEditMode="relative" ptsTypes="aaaaaaa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43073 -0.325 0.86163 -0.65 0.85174 -0.77407 C 0.84184 -0.89815 -0.06042 -0.87477 -0.05955 -0.74398 C -0.05868 -0.61319 0.85226 -0.12176 0.8566 0.01088 C 0.86094 0.14352 0.10399 0.05926 -0.03385 0.05162 C -0.1717 0.04398 0.01736 -0.02315 0.02917 -0.03426 C 0.04097 -0.04537 0.03524 -0.02037 0.03715 -0.01504 C 0.03906 -0.00972 0.03976 -0.00602 0.04045 -0.00208 " pathEditMode="relative" ptsTypes="aaaa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43073 -0.325 0.86163 -0.65 0.85174 -0.77407 C 0.84184 -0.89815 -0.06042 -0.87477 -0.05955 -0.74398 C -0.05868 -0.61319 0.85226 -0.12176 0.8566 0.01088 C 0.86094 0.14352 0.10399 0.05926 -0.03385 0.05162 C -0.1717 0.04398 0.01736 -0.02315 0.02917 -0.03426 C 0.04097 -0.04537 0.03524 -0.02037 0.03715 -0.01504 C 0.03906 -0.00972 0.03976 -0.00602 0.04045 -0.00208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381000"/>
            <a:ext cx="49530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/>
                <a:cs typeface="NikoshBAN" pitchFamily="2" charset="0"/>
              </a:rPr>
              <a:t>পাঠ</a:t>
            </a:r>
            <a:r>
              <a:rPr lang="bn-BD" sz="7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পরিচিতি</a:t>
            </a:r>
            <a:endParaRPr lang="en-US" sz="7200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1828800"/>
            <a:ext cx="8979090" cy="41242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বিষয়ঃ বাংলা ১ম পত্র</a:t>
            </a:r>
          </a:p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শ্রেণীঃ নবম ও দশম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পাঠঃ পদ্য (কবিতা)</a:t>
            </a:r>
          </a:p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৫০ মিনিট</a:t>
            </a:r>
          </a:p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তারিখঃ 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12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/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0</a:t>
            </a:r>
            <a:r>
              <a:rPr lang="en-US" sz="4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/২০১</a:t>
            </a:r>
            <a:r>
              <a:rPr lang="en-US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5</a:t>
            </a:r>
            <a:endParaRPr lang="bn-BD" sz="4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746030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পাচ্ছি</a:t>
            </a:r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5904" y="99292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326"/>
            <a:ext cx="9143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746030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পাচ্ছি</a:t>
            </a:r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3728" y="1424970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মাইকেল মধুসূদন দত্ত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Sheuly\Desktop\মাইকেল মধুসূদন দত্ত - উইকিপিডিয়া_files\220px-Michael_Madhusudan_Dutta_Home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59" y="-2140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4624"/>
            <a:ext cx="8858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ছবির এই বাড়িটি কার এবং বাড়িটি  কোথায়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স্থাপিত বলতে পারবে?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119" y="1988840"/>
            <a:ext cx="8858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solidFill>
                  <a:srgbClr val="FF0000"/>
                </a:solidFill>
                <a:latin typeface="SutonnyMJ" pitchFamily="2" charset="0"/>
                <a:cs typeface="NikoshBAN" pitchFamily="2" charset="0"/>
              </a:rPr>
              <a:t>ছবির বাড়িটি জমিদার রাজ নারায়ন দত্তের। তাঁর পিতা রাম কিশোর দত্ত বামপার্শ্বের ভবনটি তৈরি করেছিলেন। বাড়িটি যশোর জেলার সাগরদাঁড়িতে স্থাপিত। মাইকেল মধুসূদন দত্ত এই বাড়িতে জন্ম গ্রহন করেন।  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Sheuly\Desktop\মাইকেল মধুসূদন দত্ত - উইকিপিডিয়া_files\250px-Madhusudhanduttato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14290"/>
            <a:ext cx="8610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ছবিতে কার সমাধি, সমাধিটি কোথায় এবং সমাধির গায়ে কি লেখা আছে?</a:t>
            </a:r>
            <a:endParaRPr lang="en-US" sz="48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31" y="1988840"/>
            <a:ext cx="8712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মাইকেল মধুসূদন দত্তের সমাধি, সমাধিটি কলকাতার লেয়ার সার্কুলার রোডে স্থাপিত।</a:t>
            </a:r>
            <a:endParaRPr lang="en-US" sz="32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653136"/>
            <a:ext cx="86439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দাঁড়াও পথিক-বর জন্ম যদি তব বঙ্গে! তিষ্ঠ ক্ষণকাল! এ সমাধিস্থলে (জননীর কোলে শিশু লভয়ে যেমতি বিরাম) মহীর পদে মহানিদ্রাবৃত দত্তকুলোদ্ভব কবি মাইকেল শ্রীমধুসূদন! যশোরে সাগরদাঁড়ি কপোতাক্ষ- তীরে জন্মভূমি, জন্মদাতা রাজনারায়ন নামে, জননী জাহ্নবী। 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957"/>
            <a:ext cx="6048672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ভিডিওটি লক্ষ্য করি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04702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6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ছবিতে কী দেখতে পাচ্ছো এবং এই নদীর নাম বলতে পারবে?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5416" y="5817458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কপোতাক্ষ নদ, যশোর।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1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2716</TotalTime>
  <Words>708</Words>
  <Application>Microsoft Office PowerPoint</Application>
  <PresentationFormat>On-screen Show (4:3)</PresentationFormat>
  <Paragraphs>112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Flow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সবাইকে ধন্যবাদ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শুভেচ্ছা</dc:title>
  <dc:creator>TSS</dc:creator>
  <cp:lastModifiedBy>S.K.H.S</cp:lastModifiedBy>
  <cp:revision>815</cp:revision>
  <dcterms:created xsi:type="dcterms:W3CDTF">2006-08-16T00:00:00Z</dcterms:created>
  <dcterms:modified xsi:type="dcterms:W3CDTF">2015-01-12T07:00:11Z</dcterms:modified>
</cp:coreProperties>
</file>